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Anton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ource Sans Pro" panose="020B0503030403020204" pitchFamily="34" charset="0"/>
      <p:regular r:id="rId16"/>
      <p:bold r:id="rId17"/>
      <p:italic r:id="rId18"/>
      <p:boldItalic r:id="rId19"/>
    </p:embeddedFont>
    <p:embeddedFont>
      <p:font typeface="Source Sans Pro Black" panose="020B0803030403020204" pitchFamily="34" charset="0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9443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6737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986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578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cover no image">
  <p:cSld name="Presentation cover no imag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l="173" r="173"/>
          <a:stretch/>
        </p:blipFill>
        <p:spPr>
          <a:xfrm>
            <a:off x="-60602" y="6035041"/>
            <a:ext cx="12252602" cy="81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6000" y="-65166"/>
            <a:ext cx="5940000" cy="43280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1312529" y="4144846"/>
            <a:ext cx="9506339" cy="1988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3E33"/>
              </a:buClr>
              <a:buSzPts val="6000"/>
              <a:buFont typeface="Anton"/>
              <a:buNone/>
              <a:defRPr sz="6000">
                <a:solidFill>
                  <a:srgbClr val="EF3E3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no footer">
  <p:cSld name="Title only no foot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800000" y="365125"/>
            <a:ext cx="95063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3E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7" name="Google Shape;6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369" y="365125"/>
            <a:ext cx="1440000" cy="1049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ogo no footer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369" y="365125"/>
            <a:ext cx="1440000" cy="1049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 no footer">
  <p:cSld name="Blank no logo no foot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ection (red)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3E33"/>
              </a:buClr>
              <a:buSzPts val="6000"/>
              <a:buFont typeface="Anton"/>
              <a:buNone/>
              <a:defRPr sz="6000">
                <a:solidFill>
                  <a:srgbClr val="EF3E33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369" y="365125"/>
            <a:ext cx="1440000" cy="1049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footer and logo">
  <p:cSld name="Blank with footer and log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 l="173" r="173"/>
          <a:stretch/>
        </p:blipFill>
        <p:spPr>
          <a:xfrm>
            <a:off x="-60602" y="6035041"/>
            <a:ext cx="12252602" cy="81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369" y="365125"/>
            <a:ext cx="1440000" cy="1049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(Blue)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800000" y="365125"/>
            <a:ext cx="95063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8CCC"/>
              </a:buClr>
              <a:buSzPts val="4400"/>
              <a:buFont typeface="Anton"/>
              <a:buNone/>
              <a:defRPr>
                <a:solidFill>
                  <a:srgbClr val="218CC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800000" y="1825625"/>
            <a:ext cx="95063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2400" y="6009127"/>
            <a:ext cx="12254400" cy="848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369" y="365125"/>
            <a:ext cx="1440000" cy="1049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cover">
  <p:cSld name="Presentation cov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264776"/>
            <a:ext cx="12191999" cy="812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6"/>
          <p:cNvPicPr preferRelativeResize="0"/>
          <p:nvPr/>
        </p:nvPicPr>
        <p:blipFill rotWithShape="1">
          <a:blip r:embed="rId3">
            <a:alphaModFix/>
          </a:blip>
          <a:srcRect l="173" r="173"/>
          <a:stretch/>
        </p:blipFill>
        <p:spPr>
          <a:xfrm>
            <a:off x="-60602" y="6035041"/>
            <a:ext cx="12252602" cy="81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6000" y="-65166"/>
            <a:ext cx="5940000" cy="432808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12529" y="4144846"/>
            <a:ext cx="9506339" cy="1988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nton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800000" y="365125"/>
            <a:ext cx="95063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3E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800000" y="1825625"/>
            <a:ext cx="95063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7"/>
          <p:cNvPicPr preferRelativeResize="0"/>
          <p:nvPr/>
        </p:nvPicPr>
        <p:blipFill rotWithShape="1">
          <a:blip r:embed="rId2">
            <a:alphaModFix/>
          </a:blip>
          <a:srcRect l="173" r="173"/>
          <a:stretch/>
        </p:blipFill>
        <p:spPr>
          <a:xfrm>
            <a:off x="-60602" y="6035041"/>
            <a:ext cx="12252602" cy="81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369" y="365125"/>
            <a:ext cx="1440000" cy="1049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1800000" y="365125"/>
            <a:ext cx="95063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3E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8" name="Google Shape;48;p8"/>
          <p:cNvPicPr preferRelativeResize="0"/>
          <p:nvPr/>
        </p:nvPicPr>
        <p:blipFill rotWithShape="1">
          <a:blip r:embed="rId2">
            <a:alphaModFix/>
          </a:blip>
          <a:srcRect l="173" r="173"/>
          <a:stretch/>
        </p:blipFill>
        <p:spPr>
          <a:xfrm>
            <a:off x="-60602" y="6035041"/>
            <a:ext cx="12252602" cy="81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369" y="365125"/>
            <a:ext cx="1440000" cy="1049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1800000" y="365125"/>
            <a:ext cx="94802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3E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9" name="Google Shape;59;p9"/>
          <p:cNvPicPr preferRelativeResize="0"/>
          <p:nvPr/>
        </p:nvPicPr>
        <p:blipFill rotWithShape="1">
          <a:blip r:embed="rId2">
            <a:alphaModFix/>
          </a:blip>
          <a:srcRect l="173" r="173"/>
          <a:stretch/>
        </p:blipFill>
        <p:spPr>
          <a:xfrm>
            <a:off x="-60602" y="6035041"/>
            <a:ext cx="12252602" cy="81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369" y="365125"/>
            <a:ext cx="1440000" cy="1049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800000" y="365125"/>
            <a:ext cx="95063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3E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10"/>
          <p:cNvPicPr preferRelativeResize="0"/>
          <p:nvPr/>
        </p:nvPicPr>
        <p:blipFill rotWithShape="1">
          <a:blip r:embed="rId2">
            <a:alphaModFix/>
          </a:blip>
          <a:srcRect l="173" r="173"/>
          <a:stretch/>
        </p:blipFill>
        <p:spPr>
          <a:xfrm>
            <a:off x="-60602" y="6035041"/>
            <a:ext cx="12252602" cy="81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369" y="365125"/>
            <a:ext cx="1440000" cy="1049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2E87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800000" y="365125"/>
            <a:ext cx="95063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3E33"/>
              </a:buClr>
              <a:buSzPts val="4400"/>
              <a:buFont typeface="Anton"/>
              <a:buNone/>
              <a:defRPr sz="4400" b="0" i="0" u="none" strike="noStrike" cap="none">
                <a:solidFill>
                  <a:srgbClr val="EF3E33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800000" y="1825625"/>
            <a:ext cx="95063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3E3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E3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E3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E3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E3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/>
        </p:nvSpPr>
        <p:spPr>
          <a:xfrm>
            <a:off x="3591611" y="6410227"/>
            <a:ext cx="799393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Messy Church®</a:t>
            </a:r>
            <a:r>
              <a:rPr lang="en-GB"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is a registered trade mark of The Bible Reading Fellowship, a Registered Charity (233280)</a:t>
            </a:r>
            <a:endParaRPr sz="1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7D24B7C-4FAA-40CD-A70F-D29C17CB3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533" y="3977575"/>
            <a:ext cx="4453215" cy="20821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1315092" y="3770615"/>
            <a:ext cx="9991248" cy="240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 dirty="0">
                <a:solidFill>
                  <a:srgbClr val="00B0F0"/>
                </a:solidFill>
              </a:rPr>
              <a:t>Wellbeing Support for Messy Leaders and Messy Families</a:t>
            </a:r>
            <a:endParaRPr b="1" dirty="0">
              <a:solidFill>
                <a:srgbClr val="00B0F0"/>
              </a:solidFill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502049" y="1597474"/>
            <a:ext cx="9506339" cy="2042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8CCC"/>
              </a:buClr>
              <a:buSzPts val="4400"/>
              <a:buFont typeface="Anton"/>
              <a:buNone/>
            </a:pPr>
            <a:r>
              <a:rPr lang="en-US" dirty="0"/>
              <a:t>A nice mess you’ve gotten us into…</a:t>
            </a:r>
            <a:endParaRPr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1EA8D34-E681-432E-9390-F23A89FBD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207" y="6824"/>
            <a:ext cx="4367793" cy="20421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6818" y="5774266"/>
            <a:ext cx="872065" cy="87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EBA14EE-CEBA-476F-A904-1D3BBE1E4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207" y="0"/>
            <a:ext cx="4367793" cy="20421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E6C796-754E-4E73-85E7-7E3AD2E075E4}"/>
              </a:ext>
            </a:extLst>
          </p:cNvPr>
          <p:cNvSpPr txBox="1"/>
          <p:nvPr/>
        </p:nvSpPr>
        <p:spPr>
          <a:xfrm>
            <a:off x="1376737" y="1731980"/>
            <a:ext cx="8435083" cy="401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Source Sans Pro Black" panose="020B0604020202020204" pitchFamily="34" charset="0"/>
                <a:ea typeface="Source Sans Pro Black" panose="020B0604020202020204" pitchFamily="34" charset="0"/>
              </a:rPr>
              <a:t>In this </a:t>
            </a:r>
            <a:r>
              <a:rPr lang="en-US" sz="3200" dirty="0" err="1">
                <a:solidFill>
                  <a:srgbClr val="00B0F0"/>
                </a:solidFill>
                <a:latin typeface="Source Sans Pro Black" panose="020B0604020202020204" pitchFamily="34" charset="0"/>
                <a:ea typeface="Source Sans Pro Black" panose="020B0604020202020204" pitchFamily="34" charset="0"/>
              </a:rPr>
              <a:t>Mession</a:t>
            </a:r>
            <a:r>
              <a:rPr lang="en-US" sz="3200" dirty="0">
                <a:solidFill>
                  <a:srgbClr val="00B0F0"/>
                </a:solidFill>
                <a:latin typeface="Source Sans Pro Black" panose="020B0604020202020204" pitchFamily="34" charset="0"/>
                <a:ea typeface="Source Sans Pro Black" panose="020B0604020202020204" pitchFamily="34" charset="0"/>
              </a:rPr>
              <a:t> we will: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rgbClr val="00B0F0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look at some good practice for wellbeing for everyone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rgbClr val="00B0F0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look at some Do-s and Don’t-s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rgbClr val="00B0F0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look at some resources that may be useful for you</a:t>
            </a:r>
          </a:p>
          <a:p>
            <a:endParaRPr lang="en-GB" sz="3200" dirty="0">
              <a:solidFill>
                <a:srgbClr val="00B0F0"/>
              </a:solidFill>
              <a:latin typeface="Source Sans Pro Black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9800AE-2D44-4A59-80FC-061A47992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207" y="0"/>
            <a:ext cx="4367793" cy="20421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44B3C5-7EE8-4B99-BDE5-8E80641C49ED}"/>
              </a:ext>
            </a:extLst>
          </p:cNvPr>
          <p:cNvSpPr txBox="1"/>
          <p:nvPr/>
        </p:nvSpPr>
        <p:spPr>
          <a:xfrm>
            <a:off x="1828800" y="1119883"/>
            <a:ext cx="6246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The 5 Ways to Wellbeing</a:t>
            </a:r>
            <a:endParaRPr lang="en-GB" sz="3200" dirty="0">
              <a:solidFill>
                <a:srgbClr val="00B0F0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381804C-CB2C-4149-8D7D-31144B6D6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126329"/>
              </p:ext>
            </p:extLst>
          </p:nvPr>
        </p:nvGraphicFramePr>
        <p:xfrm>
          <a:off x="482883" y="2316480"/>
          <a:ext cx="11445414" cy="33635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07569">
                  <a:extLst>
                    <a:ext uri="{9D8B030D-6E8A-4147-A177-3AD203B41FA5}">
                      <a16:colId xmlns:a16="http://schemas.microsoft.com/office/drawing/2014/main" val="2650510817"/>
                    </a:ext>
                  </a:extLst>
                </a:gridCol>
                <a:gridCol w="1907569">
                  <a:extLst>
                    <a:ext uri="{9D8B030D-6E8A-4147-A177-3AD203B41FA5}">
                      <a16:colId xmlns:a16="http://schemas.microsoft.com/office/drawing/2014/main" val="2019067155"/>
                    </a:ext>
                  </a:extLst>
                </a:gridCol>
                <a:gridCol w="1907569">
                  <a:extLst>
                    <a:ext uri="{9D8B030D-6E8A-4147-A177-3AD203B41FA5}">
                      <a16:colId xmlns:a16="http://schemas.microsoft.com/office/drawing/2014/main" val="3654988222"/>
                    </a:ext>
                  </a:extLst>
                </a:gridCol>
                <a:gridCol w="1907569">
                  <a:extLst>
                    <a:ext uri="{9D8B030D-6E8A-4147-A177-3AD203B41FA5}">
                      <a16:colId xmlns:a16="http://schemas.microsoft.com/office/drawing/2014/main" val="1475443356"/>
                    </a:ext>
                  </a:extLst>
                </a:gridCol>
                <a:gridCol w="1907569">
                  <a:extLst>
                    <a:ext uri="{9D8B030D-6E8A-4147-A177-3AD203B41FA5}">
                      <a16:colId xmlns:a16="http://schemas.microsoft.com/office/drawing/2014/main" val="1341279256"/>
                    </a:ext>
                  </a:extLst>
                </a:gridCol>
                <a:gridCol w="1907569">
                  <a:extLst>
                    <a:ext uri="{9D8B030D-6E8A-4147-A177-3AD203B41FA5}">
                      <a16:colId xmlns:a16="http://schemas.microsoft.com/office/drawing/2014/main" val="711286380"/>
                    </a:ext>
                  </a:extLst>
                </a:gridCol>
              </a:tblGrid>
              <a:tr h="395465">
                <a:tc>
                  <a:txBody>
                    <a:bodyPr/>
                    <a:lstStyle/>
                    <a:p>
                      <a:endParaRPr lang="en-GB" sz="2400" dirty="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Monday</a:t>
                      </a:r>
                      <a:endParaRPr lang="en-GB" sz="2400" dirty="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Tuesday</a:t>
                      </a:r>
                      <a:endParaRPr lang="en-GB" sz="2400" dirty="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Wednesday </a:t>
                      </a:r>
                      <a:endParaRPr lang="en-GB" sz="2400" dirty="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Thursday</a:t>
                      </a:r>
                      <a:endParaRPr lang="en-GB" sz="2400" dirty="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Friday</a:t>
                      </a:r>
                      <a:endParaRPr lang="en-GB" sz="2400" dirty="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040288"/>
                  </a:ext>
                </a:extLst>
              </a:tr>
              <a:tr h="39546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Connect</a:t>
                      </a:r>
                      <a:endParaRPr lang="en-GB" sz="2400" dirty="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9241"/>
                  </a:ext>
                </a:extLst>
              </a:tr>
              <a:tr h="39546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Be Active</a:t>
                      </a:r>
                      <a:endParaRPr lang="en-GB" sz="2400" dirty="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294660"/>
                  </a:ext>
                </a:extLst>
              </a:tr>
              <a:tr h="71183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Keep Learning</a:t>
                      </a:r>
                      <a:endParaRPr lang="en-GB" sz="2400" dirty="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325270"/>
                  </a:ext>
                </a:extLst>
              </a:tr>
              <a:tr h="7118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Take Notice</a:t>
                      </a:r>
                      <a:endParaRPr lang="en-GB" sz="2400" dirty="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505034"/>
                  </a:ext>
                </a:extLst>
              </a:tr>
              <a:tr h="39546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Give</a:t>
                      </a:r>
                      <a:endParaRPr lang="en-GB" sz="2400" dirty="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3170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6818" y="5774266"/>
            <a:ext cx="872065" cy="87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EBA14EE-CEBA-476F-A904-1D3BBE1E4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207" y="0"/>
            <a:ext cx="4367793" cy="20421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E6C796-754E-4E73-85E7-7E3AD2E075E4}"/>
              </a:ext>
            </a:extLst>
          </p:cNvPr>
          <p:cNvSpPr txBox="1"/>
          <p:nvPr/>
        </p:nvSpPr>
        <p:spPr>
          <a:xfrm>
            <a:off x="1304818" y="2042164"/>
            <a:ext cx="84350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B0F0"/>
                </a:solidFill>
                <a:latin typeface="Source Sans Pro Black" panose="020B0604020202020204" pitchFamily="34" charset="0"/>
              </a:rPr>
              <a:t>Follow safeguarding guidance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B0F0"/>
                </a:solidFill>
                <a:latin typeface="Source Sans Pro Black" panose="020B0604020202020204" pitchFamily="34" charset="0"/>
              </a:rPr>
              <a:t>Listen to understand, not to reply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B0F0"/>
                </a:solidFill>
                <a:latin typeface="Source Sans Pro Black" panose="020B0604020202020204" pitchFamily="34" charset="0"/>
              </a:rPr>
              <a:t>Be patient and compassionate – give people space to talk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B0F0"/>
                </a:solidFill>
                <a:latin typeface="Source Sans Pro Black" panose="020B0604020202020204" pitchFamily="34" charset="0"/>
              </a:rPr>
              <a:t>Signpost on if you need to – you don’t have to deal with every issue that comes your way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B0F0"/>
                </a:solidFill>
                <a:latin typeface="Source Sans Pro Black" panose="020B0604020202020204" pitchFamily="34" charset="0"/>
              </a:rPr>
              <a:t>Make sure your team are on the same page as you</a:t>
            </a:r>
          </a:p>
          <a:p>
            <a:endParaRPr lang="en-GB" sz="3200" dirty="0">
              <a:solidFill>
                <a:srgbClr val="00B0F0"/>
              </a:solidFill>
              <a:latin typeface="Source Sans Pro Black" panose="020B0604020202020204" pitchFamily="34" charset="0"/>
            </a:endParaRPr>
          </a:p>
        </p:txBody>
      </p:sp>
      <p:sp>
        <p:nvSpPr>
          <p:cNvPr id="5" name="Google Shape;92;p17">
            <a:extLst>
              <a:ext uri="{FF2B5EF4-FFF2-40B4-BE49-F238E27FC236}">
                <a16:creationId xmlns:a16="http://schemas.microsoft.com/office/drawing/2014/main" id="{2F328F9A-1414-498C-B860-BDFEC9051857}"/>
              </a:ext>
            </a:extLst>
          </p:cNvPr>
          <p:cNvSpPr txBox="1">
            <a:spLocks/>
          </p:cNvSpPr>
          <p:nvPr/>
        </p:nvSpPr>
        <p:spPr>
          <a:xfrm>
            <a:off x="1769177" y="226924"/>
            <a:ext cx="9506339" cy="2042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3E33"/>
              </a:buClr>
              <a:buSzPts val="6000"/>
              <a:buFont typeface="Anton"/>
              <a:buNone/>
              <a:defRPr sz="6000" b="0" i="0" u="none" strike="noStrike" cap="none">
                <a:solidFill>
                  <a:srgbClr val="EF3E33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218CCC"/>
              </a:buClr>
              <a:buSzPts val="4400"/>
            </a:pPr>
            <a:r>
              <a:rPr lang="en-US" dirty="0"/>
              <a:t>Top Tips – Do: </a:t>
            </a:r>
          </a:p>
        </p:txBody>
      </p:sp>
    </p:spTree>
    <p:extLst>
      <p:ext uri="{BB962C8B-B14F-4D97-AF65-F5344CB8AC3E}">
        <p14:creationId xmlns:p14="http://schemas.microsoft.com/office/powerpoint/2010/main" val="362433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6818" y="5774266"/>
            <a:ext cx="872065" cy="87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EBA14EE-CEBA-476F-A904-1D3BBE1E4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207" y="0"/>
            <a:ext cx="4367793" cy="20421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E6C796-754E-4E73-85E7-7E3AD2E075E4}"/>
              </a:ext>
            </a:extLst>
          </p:cNvPr>
          <p:cNvSpPr txBox="1"/>
          <p:nvPr/>
        </p:nvSpPr>
        <p:spPr>
          <a:xfrm>
            <a:off x="1304818" y="2042164"/>
            <a:ext cx="84350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B0F0"/>
                </a:solidFill>
                <a:latin typeface="Source Sans Pro Black" panose="020B0604020202020204" pitchFamily="34" charset="0"/>
              </a:rPr>
              <a:t>Ignore safeguarding guidance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B0F0"/>
                </a:solidFill>
                <a:latin typeface="Source Sans Pro Black" panose="020B0604020202020204" pitchFamily="34" charset="0"/>
              </a:rPr>
              <a:t>Try to ‘fix’ people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B0F0"/>
                </a:solidFill>
                <a:latin typeface="Source Sans Pro Black" panose="020B0604020202020204" pitchFamily="34" charset="0"/>
              </a:rPr>
              <a:t>Tell people to pull themselves together / remind them that there are people worse off than them / dismiss them as ‘attention seeking’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B0F0"/>
                </a:solidFill>
                <a:latin typeface="Source Sans Pro Black" panose="020B0604020202020204" pitchFamily="34" charset="0"/>
              </a:rPr>
              <a:t>Rush to tell people your story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B0F0"/>
                </a:solidFill>
                <a:latin typeface="Source Sans Pro Black" panose="020B0604020202020204" pitchFamily="34" charset="0"/>
              </a:rPr>
              <a:t>Forget to practice self-care</a:t>
            </a:r>
          </a:p>
          <a:p>
            <a:endParaRPr lang="en-GB" sz="3200" dirty="0">
              <a:solidFill>
                <a:srgbClr val="00B0F0"/>
              </a:solidFill>
              <a:latin typeface="Source Sans Pro Black" panose="020B0604020202020204" pitchFamily="34" charset="0"/>
            </a:endParaRPr>
          </a:p>
        </p:txBody>
      </p:sp>
      <p:sp>
        <p:nvSpPr>
          <p:cNvPr id="5" name="Google Shape;92;p17">
            <a:extLst>
              <a:ext uri="{FF2B5EF4-FFF2-40B4-BE49-F238E27FC236}">
                <a16:creationId xmlns:a16="http://schemas.microsoft.com/office/drawing/2014/main" id="{2F328F9A-1414-498C-B860-BDFEC9051857}"/>
              </a:ext>
            </a:extLst>
          </p:cNvPr>
          <p:cNvSpPr txBox="1">
            <a:spLocks/>
          </p:cNvSpPr>
          <p:nvPr/>
        </p:nvSpPr>
        <p:spPr>
          <a:xfrm>
            <a:off x="1769177" y="226924"/>
            <a:ext cx="9506339" cy="2042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3E33"/>
              </a:buClr>
              <a:buSzPts val="6000"/>
              <a:buFont typeface="Anton"/>
              <a:buNone/>
              <a:defRPr sz="6000" b="0" i="0" u="none" strike="noStrike" cap="none">
                <a:solidFill>
                  <a:srgbClr val="EF3E33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218CCC"/>
              </a:buClr>
              <a:buSzPts val="4400"/>
            </a:pPr>
            <a:r>
              <a:rPr lang="en-US" dirty="0"/>
              <a:t>Top Tips – Don’t: </a:t>
            </a:r>
          </a:p>
        </p:txBody>
      </p:sp>
    </p:spTree>
    <p:extLst>
      <p:ext uri="{BB962C8B-B14F-4D97-AF65-F5344CB8AC3E}">
        <p14:creationId xmlns:p14="http://schemas.microsoft.com/office/powerpoint/2010/main" val="115298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6818" y="5774266"/>
            <a:ext cx="872065" cy="87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EBA14EE-CEBA-476F-A904-1D3BBE1E4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207" y="0"/>
            <a:ext cx="4367793" cy="20421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E6C796-754E-4E73-85E7-7E3AD2E075E4}"/>
              </a:ext>
            </a:extLst>
          </p:cNvPr>
          <p:cNvSpPr txBox="1"/>
          <p:nvPr/>
        </p:nvSpPr>
        <p:spPr>
          <a:xfrm>
            <a:off x="1304818" y="2042164"/>
            <a:ext cx="84350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B0F0"/>
                </a:solidFill>
                <a:latin typeface="Source Sans Pro Black" panose="020B0604020202020204" pitchFamily="34" charset="0"/>
              </a:rPr>
              <a:t>For immediate support – the Samaritans, SHOUT, Childline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solidFill>
                <a:srgbClr val="00B0F0"/>
              </a:solidFill>
              <a:latin typeface="Source Sans Pro Black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B0F0"/>
                </a:solidFill>
                <a:latin typeface="Source Sans Pro Black" panose="020B0604020202020204" pitchFamily="34" charset="0"/>
              </a:rPr>
              <a:t>For info and training for you and your team, go to MindEd.org.uk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solidFill>
                <a:srgbClr val="00B0F0"/>
              </a:solidFill>
              <a:latin typeface="Source Sans Pro Black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B0F0"/>
                </a:solidFill>
                <a:latin typeface="Source Sans Pro Black" panose="020B0604020202020204" pitchFamily="34" charset="0"/>
              </a:rPr>
              <a:t>For signposting – Kooth.com and the Local Offer</a:t>
            </a:r>
          </a:p>
          <a:p>
            <a:endParaRPr lang="en-GB" sz="3200" dirty="0">
              <a:solidFill>
                <a:srgbClr val="00B0F0"/>
              </a:solidFill>
              <a:latin typeface="Source Sans Pro Black" panose="020B0604020202020204" pitchFamily="34" charset="0"/>
            </a:endParaRPr>
          </a:p>
        </p:txBody>
      </p:sp>
      <p:sp>
        <p:nvSpPr>
          <p:cNvPr id="5" name="Google Shape;92;p17">
            <a:extLst>
              <a:ext uri="{FF2B5EF4-FFF2-40B4-BE49-F238E27FC236}">
                <a16:creationId xmlns:a16="http://schemas.microsoft.com/office/drawing/2014/main" id="{2F328F9A-1414-498C-B860-BDFEC9051857}"/>
              </a:ext>
            </a:extLst>
          </p:cNvPr>
          <p:cNvSpPr txBox="1">
            <a:spLocks/>
          </p:cNvSpPr>
          <p:nvPr/>
        </p:nvSpPr>
        <p:spPr>
          <a:xfrm>
            <a:off x="1769177" y="226924"/>
            <a:ext cx="9506339" cy="2042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3E33"/>
              </a:buClr>
              <a:buSzPts val="6000"/>
              <a:buFont typeface="Anton"/>
              <a:buNone/>
              <a:defRPr sz="6000" b="0" i="0" u="none" strike="noStrike" cap="none">
                <a:solidFill>
                  <a:srgbClr val="EF3E33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218CCC"/>
              </a:buClr>
              <a:buSzPts val="4400"/>
            </a:pPr>
            <a:r>
              <a:rPr lang="en-US" dirty="0"/>
              <a:t>Resources: </a:t>
            </a:r>
          </a:p>
        </p:txBody>
      </p:sp>
    </p:spTree>
    <p:extLst>
      <p:ext uri="{BB962C8B-B14F-4D97-AF65-F5344CB8AC3E}">
        <p14:creationId xmlns:p14="http://schemas.microsoft.com/office/powerpoint/2010/main" val="44701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6818" y="5774266"/>
            <a:ext cx="872065" cy="87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EBA14EE-CEBA-476F-A904-1D3BBE1E4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207" y="0"/>
            <a:ext cx="4367793" cy="20421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E6C796-754E-4E73-85E7-7E3AD2E075E4}"/>
              </a:ext>
            </a:extLst>
          </p:cNvPr>
          <p:cNvSpPr txBox="1"/>
          <p:nvPr/>
        </p:nvSpPr>
        <p:spPr>
          <a:xfrm>
            <a:off x="1304818" y="2042164"/>
            <a:ext cx="84350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Source Sans Pro Black" panose="020B0604020202020204" pitchFamily="34" charset="0"/>
              </a:rPr>
              <a:t>For church wellbeing resources, check out: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B0F0"/>
                </a:solidFill>
                <a:latin typeface="Source Sans Pro Black" panose="020B0604020202020204" pitchFamily="34" charset="0"/>
              </a:rPr>
              <a:t>Renew Wellbeing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B0F0"/>
                </a:solidFill>
                <a:latin typeface="Source Sans Pro Black" panose="020B0604020202020204" pitchFamily="34" charset="0"/>
              </a:rPr>
              <a:t>Living Life to the Full for Churches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B0F0"/>
                </a:solidFill>
                <a:latin typeface="Source Sans Pro Black" panose="020B0604020202020204" pitchFamily="34" charset="0"/>
              </a:rPr>
              <a:t>Kintsugi Hope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B0F0"/>
                </a:solidFill>
                <a:latin typeface="Source Sans Pro Black" panose="020B0604020202020204" pitchFamily="34" charset="0"/>
              </a:rPr>
              <a:t>And the Messy Church mental health Pinterest board!</a:t>
            </a:r>
          </a:p>
          <a:p>
            <a:endParaRPr lang="en-GB" sz="3200" dirty="0">
              <a:solidFill>
                <a:srgbClr val="00B0F0"/>
              </a:solidFill>
              <a:latin typeface="Source Sans Pro Black" panose="020B0604020202020204" pitchFamily="34" charset="0"/>
            </a:endParaRPr>
          </a:p>
        </p:txBody>
      </p:sp>
      <p:sp>
        <p:nvSpPr>
          <p:cNvPr id="5" name="Google Shape;92;p17">
            <a:extLst>
              <a:ext uri="{FF2B5EF4-FFF2-40B4-BE49-F238E27FC236}">
                <a16:creationId xmlns:a16="http://schemas.microsoft.com/office/drawing/2014/main" id="{2F328F9A-1414-498C-B860-BDFEC9051857}"/>
              </a:ext>
            </a:extLst>
          </p:cNvPr>
          <p:cNvSpPr txBox="1">
            <a:spLocks/>
          </p:cNvSpPr>
          <p:nvPr/>
        </p:nvSpPr>
        <p:spPr>
          <a:xfrm>
            <a:off x="1769177" y="226924"/>
            <a:ext cx="9506339" cy="2042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3E33"/>
              </a:buClr>
              <a:buSzPts val="6000"/>
              <a:buFont typeface="Anton"/>
              <a:buNone/>
              <a:defRPr sz="6000" b="0" i="0" u="none" strike="noStrike" cap="none">
                <a:solidFill>
                  <a:srgbClr val="EF3E33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218CCC"/>
              </a:buClr>
              <a:buSzPts val="4400"/>
            </a:pPr>
            <a:r>
              <a:rPr lang="en-US" dirty="0"/>
              <a:t>Resources: </a:t>
            </a:r>
          </a:p>
        </p:txBody>
      </p:sp>
    </p:spTree>
    <p:extLst>
      <p:ext uri="{BB962C8B-B14F-4D97-AF65-F5344CB8AC3E}">
        <p14:creationId xmlns:p14="http://schemas.microsoft.com/office/powerpoint/2010/main" val="35775247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F3E33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258</Words>
  <Application>Microsoft Office PowerPoint</Application>
  <PresentationFormat>Widescreen</PresentationFormat>
  <Paragraphs>42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Anton</vt:lpstr>
      <vt:lpstr>Source Sans Pro Black</vt:lpstr>
      <vt:lpstr>Arial</vt:lpstr>
      <vt:lpstr>Source Sans Pro</vt:lpstr>
      <vt:lpstr>Wingdings</vt:lpstr>
      <vt:lpstr>Calibri</vt:lpstr>
      <vt:lpstr>1_Office Theme</vt:lpstr>
      <vt:lpstr>PowerPoint Presentation</vt:lpstr>
      <vt:lpstr>A nice mess you’ve gotten us into…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Johnson</dc:creator>
  <cp:lastModifiedBy>Jane Butler</cp:lastModifiedBy>
  <cp:revision>8</cp:revision>
  <dcterms:modified xsi:type="dcterms:W3CDTF">2021-05-24T07:29:00Z</dcterms:modified>
</cp:coreProperties>
</file>